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1" r:id="rId4"/>
    <p:sldId id="257" r:id="rId5"/>
    <p:sldId id="260" r:id="rId6"/>
    <p:sldId id="258" r:id="rId7"/>
    <p:sldId id="259" r:id="rId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ch"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171" autoAdjust="0"/>
  </p:normalViewPr>
  <p:slideViewPr>
    <p:cSldViewPr>
      <p:cViewPr varScale="1">
        <p:scale>
          <a:sx n="110" d="100"/>
          <a:sy n="110" d="100"/>
        </p:scale>
        <p:origin x="-1644" y="-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7" name="Bildplatzhalter 11"/>
          <p:cNvPicPr preferRelativeResize="0">
            <a:picLocks/>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084168" y="262801"/>
            <a:ext cx="2908800" cy="1198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platzhalter 11"/>
          <p:cNvPicPr>
            <a:picLocks/>
          </p:cNvPicPr>
          <p:nvPr userDrawn="1"/>
        </p:nvPicPr>
        <p:blipFill>
          <a:blip r:embed="rId3">
            <a:extLst>
              <a:ext uri="{28A0092B-C50C-407E-A947-70E740481C1C}">
                <a14:useLocalDpi xmlns:a14="http://schemas.microsoft.com/office/drawing/2010/main" val="0"/>
              </a:ext>
            </a:extLst>
          </a:blip>
          <a:stretch>
            <a:fillRect/>
          </a:stretch>
        </p:blipFill>
        <p:spPr bwMode="auto">
          <a:xfrm>
            <a:off x="1522" y="0"/>
            <a:ext cx="730272" cy="695739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21554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864E54B-45C9-4783-B634-E382429FAD5F}" type="datetimeFigureOut">
              <a:rPr lang="de-DE" smtClean="0"/>
              <a:t>23.01.2017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76A66D-D74A-4A00-8908-2FFE1DB90CA8}" type="slidenum">
              <a:rPr lang="de-DE" smtClean="0"/>
              <a:t>‹Nr.›</a:t>
            </a:fld>
            <a:endParaRPr lang="de-DE"/>
          </a:p>
        </p:txBody>
      </p:sp>
    </p:spTree>
    <p:extLst>
      <p:ext uri="{BB962C8B-B14F-4D97-AF65-F5344CB8AC3E}">
        <p14:creationId xmlns:p14="http://schemas.microsoft.com/office/powerpoint/2010/main" val="3776047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864E54B-45C9-4783-B634-E382429FAD5F}" type="datetimeFigureOut">
              <a:rPr lang="de-DE" smtClean="0"/>
              <a:t>23.01.2017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76A66D-D74A-4A00-8908-2FFE1DB90CA8}" type="slidenum">
              <a:rPr lang="de-DE" smtClean="0"/>
              <a:t>‹Nr.›</a:t>
            </a:fld>
            <a:endParaRPr lang="de-DE"/>
          </a:p>
        </p:txBody>
      </p:sp>
    </p:spTree>
    <p:extLst>
      <p:ext uri="{BB962C8B-B14F-4D97-AF65-F5344CB8AC3E}">
        <p14:creationId xmlns:p14="http://schemas.microsoft.com/office/powerpoint/2010/main" val="1579983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864E54B-45C9-4783-B634-E382429FAD5F}" type="datetimeFigureOut">
              <a:rPr lang="de-DE" smtClean="0"/>
              <a:t>23.01.2017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76A66D-D74A-4A00-8908-2FFE1DB90CA8}" type="slidenum">
              <a:rPr lang="de-DE" smtClean="0"/>
              <a:t>‹Nr.›</a:t>
            </a:fld>
            <a:endParaRPr lang="de-DE"/>
          </a:p>
        </p:txBody>
      </p:sp>
      <p:pic>
        <p:nvPicPr>
          <p:cNvPr id="7" name="Bildplatzhalter 11"/>
          <p:cNvPicPr preferRelativeResize="0">
            <a:picLocks/>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084168" y="262801"/>
            <a:ext cx="2908800" cy="1198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platzhalter 11"/>
          <p:cNvPicPr>
            <a:picLocks/>
          </p:cNvPicPr>
          <p:nvPr userDrawn="1"/>
        </p:nvPicPr>
        <p:blipFill>
          <a:blip r:embed="rId3">
            <a:extLst>
              <a:ext uri="{28A0092B-C50C-407E-A947-70E740481C1C}">
                <a14:useLocalDpi xmlns:a14="http://schemas.microsoft.com/office/drawing/2010/main" val="0"/>
              </a:ext>
            </a:extLst>
          </a:blip>
          <a:stretch>
            <a:fillRect/>
          </a:stretch>
        </p:blipFill>
        <p:spPr bwMode="auto">
          <a:xfrm>
            <a:off x="1522" y="0"/>
            <a:ext cx="730272" cy="695739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6546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F864E54B-45C9-4783-B634-E382429FAD5F}" type="datetimeFigureOut">
              <a:rPr lang="de-DE" smtClean="0"/>
              <a:t>23.01.2017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76A66D-D74A-4A00-8908-2FFE1DB90CA8}" type="slidenum">
              <a:rPr lang="de-DE" smtClean="0"/>
              <a:t>‹Nr.›</a:t>
            </a:fld>
            <a:endParaRPr lang="de-DE"/>
          </a:p>
        </p:txBody>
      </p:sp>
      <p:pic>
        <p:nvPicPr>
          <p:cNvPr id="7" name="Bildplatzhalter 11"/>
          <p:cNvPicPr preferRelativeResize="0">
            <a:picLocks/>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084168" y="262801"/>
            <a:ext cx="2908800" cy="1198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platzhalter 11"/>
          <p:cNvPicPr>
            <a:picLocks/>
          </p:cNvPicPr>
          <p:nvPr userDrawn="1"/>
        </p:nvPicPr>
        <p:blipFill>
          <a:blip r:embed="rId3">
            <a:extLst>
              <a:ext uri="{28A0092B-C50C-407E-A947-70E740481C1C}">
                <a14:useLocalDpi xmlns:a14="http://schemas.microsoft.com/office/drawing/2010/main" val="0"/>
              </a:ext>
            </a:extLst>
          </a:blip>
          <a:stretch>
            <a:fillRect/>
          </a:stretch>
        </p:blipFill>
        <p:spPr bwMode="auto">
          <a:xfrm>
            <a:off x="1522" y="0"/>
            <a:ext cx="730272" cy="695739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7322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F864E54B-45C9-4783-B634-E382429FAD5F}" type="datetimeFigureOut">
              <a:rPr lang="de-DE" smtClean="0"/>
              <a:t>23.01.2017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776A66D-D74A-4A00-8908-2FFE1DB90CA8}" type="slidenum">
              <a:rPr lang="de-DE" smtClean="0"/>
              <a:t>‹Nr.›</a:t>
            </a:fld>
            <a:endParaRPr lang="de-DE"/>
          </a:p>
        </p:txBody>
      </p:sp>
      <p:pic>
        <p:nvPicPr>
          <p:cNvPr id="8" name="Bildplatzhalter 11"/>
          <p:cNvPicPr preferRelativeResize="0">
            <a:picLocks/>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084168" y="262801"/>
            <a:ext cx="2908800" cy="1198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platzhalter 11"/>
          <p:cNvPicPr>
            <a:picLocks/>
          </p:cNvPicPr>
          <p:nvPr userDrawn="1"/>
        </p:nvPicPr>
        <p:blipFill>
          <a:blip r:embed="rId3">
            <a:extLst>
              <a:ext uri="{28A0092B-C50C-407E-A947-70E740481C1C}">
                <a14:useLocalDpi xmlns:a14="http://schemas.microsoft.com/office/drawing/2010/main" val="0"/>
              </a:ext>
            </a:extLst>
          </a:blip>
          <a:stretch>
            <a:fillRect/>
          </a:stretch>
        </p:blipFill>
        <p:spPr bwMode="auto">
          <a:xfrm>
            <a:off x="1522" y="0"/>
            <a:ext cx="730272" cy="695739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4149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F864E54B-45C9-4783-B634-E382429FAD5F}" type="datetimeFigureOut">
              <a:rPr lang="de-DE" smtClean="0"/>
              <a:t>23.01.2017</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C776A66D-D74A-4A00-8908-2FFE1DB90CA8}" type="slidenum">
              <a:rPr lang="de-DE" smtClean="0"/>
              <a:t>‹Nr.›</a:t>
            </a:fld>
            <a:endParaRPr lang="de-DE"/>
          </a:p>
        </p:txBody>
      </p:sp>
      <p:pic>
        <p:nvPicPr>
          <p:cNvPr id="10" name="Bildplatzhalter 11"/>
          <p:cNvPicPr preferRelativeResize="0">
            <a:picLocks/>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084168" y="262801"/>
            <a:ext cx="2908800" cy="1198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platzhalter 11"/>
          <p:cNvPicPr>
            <a:picLocks/>
          </p:cNvPicPr>
          <p:nvPr userDrawn="1"/>
        </p:nvPicPr>
        <p:blipFill>
          <a:blip r:embed="rId3">
            <a:extLst>
              <a:ext uri="{28A0092B-C50C-407E-A947-70E740481C1C}">
                <a14:useLocalDpi xmlns:a14="http://schemas.microsoft.com/office/drawing/2010/main" val="0"/>
              </a:ext>
            </a:extLst>
          </a:blip>
          <a:stretch>
            <a:fillRect/>
          </a:stretch>
        </p:blipFill>
        <p:spPr bwMode="auto">
          <a:xfrm>
            <a:off x="1522" y="0"/>
            <a:ext cx="730272" cy="695739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202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F864E54B-45C9-4783-B634-E382429FAD5F}" type="datetimeFigureOut">
              <a:rPr lang="de-DE" smtClean="0"/>
              <a:t>23.01.2017</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776A66D-D74A-4A00-8908-2FFE1DB90CA8}" type="slidenum">
              <a:rPr lang="de-DE" smtClean="0"/>
              <a:t>‹Nr.›</a:t>
            </a:fld>
            <a:endParaRPr lang="de-DE"/>
          </a:p>
        </p:txBody>
      </p:sp>
      <p:pic>
        <p:nvPicPr>
          <p:cNvPr id="6" name="Bildplatzhalter 11"/>
          <p:cNvPicPr preferRelativeResize="0">
            <a:picLocks/>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084168" y="262801"/>
            <a:ext cx="2908800" cy="1198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platzhalter 11"/>
          <p:cNvPicPr>
            <a:picLocks/>
          </p:cNvPicPr>
          <p:nvPr userDrawn="1"/>
        </p:nvPicPr>
        <p:blipFill>
          <a:blip r:embed="rId3">
            <a:extLst>
              <a:ext uri="{28A0092B-C50C-407E-A947-70E740481C1C}">
                <a14:useLocalDpi xmlns:a14="http://schemas.microsoft.com/office/drawing/2010/main" val="0"/>
              </a:ext>
            </a:extLst>
          </a:blip>
          <a:stretch>
            <a:fillRect/>
          </a:stretch>
        </p:blipFill>
        <p:spPr bwMode="auto">
          <a:xfrm>
            <a:off x="1522" y="0"/>
            <a:ext cx="730272" cy="695739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2980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864E54B-45C9-4783-B634-E382429FAD5F}" type="datetimeFigureOut">
              <a:rPr lang="de-DE" smtClean="0"/>
              <a:t>23.01.2017</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C776A66D-D74A-4A00-8908-2FFE1DB90CA8}" type="slidenum">
              <a:rPr lang="de-DE" smtClean="0"/>
              <a:t>‹Nr.›</a:t>
            </a:fld>
            <a:endParaRPr lang="de-DE"/>
          </a:p>
        </p:txBody>
      </p:sp>
      <p:pic>
        <p:nvPicPr>
          <p:cNvPr id="5" name="Bildplatzhalter 11"/>
          <p:cNvPicPr preferRelativeResize="0">
            <a:picLocks/>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084168" y="262801"/>
            <a:ext cx="2908800" cy="1198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platzhalter 11"/>
          <p:cNvPicPr>
            <a:picLocks/>
          </p:cNvPicPr>
          <p:nvPr userDrawn="1"/>
        </p:nvPicPr>
        <p:blipFill>
          <a:blip r:embed="rId3">
            <a:extLst>
              <a:ext uri="{28A0092B-C50C-407E-A947-70E740481C1C}">
                <a14:useLocalDpi xmlns:a14="http://schemas.microsoft.com/office/drawing/2010/main" val="0"/>
              </a:ext>
            </a:extLst>
          </a:blip>
          <a:stretch>
            <a:fillRect/>
          </a:stretch>
        </p:blipFill>
        <p:spPr bwMode="auto">
          <a:xfrm>
            <a:off x="1522" y="0"/>
            <a:ext cx="730272" cy="695739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00256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F864E54B-45C9-4783-B634-E382429FAD5F}" type="datetimeFigureOut">
              <a:rPr lang="de-DE" smtClean="0"/>
              <a:t>23.01.2017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776A66D-D74A-4A00-8908-2FFE1DB90CA8}" type="slidenum">
              <a:rPr lang="de-DE" smtClean="0"/>
              <a:t>‹Nr.›</a:t>
            </a:fld>
            <a:endParaRPr lang="de-DE"/>
          </a:p>
        </p:txBody>
      </p:sp>
      <p:pic>
        <p:nvPicPr>
          <p:cNvPr id="8" name="Bildplatzhalter 11"/>
          <p:cNvPicPr preferRelativeResize="0">
            <a:picLocks/>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084168" y="262801"/>
            <a:ext cx="2908800" cy="1198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platzhalter 11"/>
          <p:cNvPicPr>
            <a:picLocks/>
          </p:cNvPicPr>
          <p:nvPr userDrawn="1"/>
        </p:nvPicPr>
        <p:blipFill>
          <a:blip r:embed="rId3">
            <a:extLst>
              <a:ext uri="{28A0092B-C50C-407E-A947-70E740481C1C}">
                <a14:useLocalDpi xmlns:a14="http://schemas.microsoft.com/office/drawing/2010/main" val="0"/>
              </a:ext>
            </a:extLst>
          </a:blip>
          <a:stretch>
            <a:fillRect/>
          </a:stretch>
        </p:blipFill>
        <p:spPr bwMode="auto">
          <a:xfrm>
            <a:off x="1522" y="0"/>
            <a:ext cx="730272" cy="695739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3106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F864E54B-45C9-4783-B634-E382429FAD5F}" type="datetimeFigureOut">
              <a:rPr lang="de-DE" smtClean="0"/>
              <a:t>23.01.2017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776A66D-D74A-4A00-8908-2FFE1DB90CA8}" type="slidenum">
              <a:rPr lang="de-DE" smtClean="0"/>
              <a:t>‹Nr.›</a:t>
            </a:fld>
            <a:endParaRPr lang="de-DE"/>
          </a:p>
        </p:txBody>
      </p:sp>
      <p:pic>
        <p:nvPicPr>
          <p:cNvPr id="8" name="Bildplatzhalter 11"/>
          <p:cNvPicPr preferRelativeResize="0">
            <a:picLocks/>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084168" y="262801"/>
            <a:ext cx="2908800" cy="1198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platzhalter 11"/>
          <p:cNvPicPr>
            <a:picLocks/>
          </p:cNvPicPr>
          <p:nvPr userDrawn="1"/>
        </p:nvPicPr>
        <p:blipFill>
          <a:blip r:embed="rId3">
            <a:extLst>
              <a:ext uri="{28A0092B-C50C-407E-A947-70E740481C1C}">
                <a14:useLocalDpi xmlns:a14="http://schemas.microsoft.com/office/drawing/2010/main" val="0"/>
              </a:ext>
            </a:extLst>
          </a:blip>
          <a:stretch>
            <a:fillRect/>
          </a:stretch>
        </p:blipFill>
        <p:spPr bwMode="auto">
          <a:xfrm>
            <a:off x="1522" y="0"/>
            <a:ext cx="730272" cy="695739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05091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4E54B-45C9-4783-B634-E382429FAD5F}" type="datetimeFigureOut">
              <a:rPr lang="de-DE" smtClean="0"/>
              <a:t>23.01.2017</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6A66D-D74A-4A00-8908-2FFE1DB90CA8}" type="slidenum">
              <a:rPr lang="de-DE" smtClean="0"/>
              <a:t>‹Nr.›</a:t>
            </a:fld>
            <a:endParaRPr lang="de-DE"/>
          </a:p>
        </p:txBody>
      </p:sp>
    </p:spTree>
    <p:extLst>
      <p:ext uri="{BB962C8B-B14F-4D97-AF65-F5344CB8AC3E}">
        <p14:creationId xmlns:p14="http://schemas.microsoft.com/office/powerpoint/2010/main" val="1990890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7.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6.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5.jpeg"/><Relationship Id="rId5" Type="http://schemas.openxmlformats.org/officeDocument/2006/relationships/image" Target="../media/image10.jpeg"/><Relationship Id="rId10" Type="http://schemas.openxmlformats.org/officeDocument/2006/relationships/image" Target="../media/image14.jpeg"/><Relationship Id="rId4" Type="http://schemas.openxmlformats.org/officeDocument/2006/relationships/image" Target="../media/image9.jpeg"/><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jpeg"/><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idx="4294967295"/>
          </p:nvPr>
        </p:nvSpPr>
        <p:spPr>
          <a:xfrm>
            <a:off x="251520" y="116632"/>
            <a:ext cx="7772400" cy="1470025"/>
          </a:xfrm>
        </p:spPr>
        <p:txBody>
          <a:bodyPr/>
          <a:lstStyle/>
          <a:p>
            <a:r>
              <a:rPr lang="de-DE" dirty="0" err="1" smtClean="0"/>
              <a:t>Mastercut</a:t>
            </a:r>
            <a:r>
              <a:rPr lang="de-DE" dirty="0" smtClean="0"/>
              <a:t> 2500</a:t>
            </a:r>
            <a:endParaRPr lang="de-DE" dirty="0"/>
          </a:p>
        </p:txBody>
      </p:sp>
      <p:pic>
        <p:nvPicPr>
          <p:cNvPr id="1026" name="Picture 2" descr="F:\Pmms\A_PM _Geraete\PG_1_Werk_und_Maschinentische\1 4 Maschinentische\MC 2500\Wolfcraft_MC2500_FS_Studio4172_final_kl.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97840" y="1340768"/>
            <a:ext cx="5102352" cy="540105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7504" y="5445224"/>
            <a:ext cx="4905375"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C:\Users\asch\Documents\GroupWise\FS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824" y="5517232"/>
            <a:ext cx="870722" cy="92221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uppieren 6"/>
          <p:cNvGrpSpPr/>
          <p:nvPr/>
        </p:nvGrpSpPr>
        <p:grpSpPr>
          <a:xfrm rot="342443">
            <a:off x="6834950" y="1926584"/>
            <a:ext cx="1330254" cy="683755"/>
            <a:chOff x="5518971" y="376878"/>
            <a:chExt cx="1654021" cy="708360"/>
          </a:xfrm>
        </p:grpSpPr>
        <p:pic>
          <p:nvPicPr>
            <p:cNvPr id="8" name="Grafik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20719176">
              <a:off x="5518971" y="376878"/>
              <a:ext cx="1654021" cy="708360"/>
            </a:xfrm>
            <a:prstGeom prst="rect">
              <a:avLst/>
            </a:prstGeom>
          </p:spPr>
        </p:pic>
        <p:sp>
          <p:nvSpPr>
            <p:cNvPr id="9" name="Textfeld 8"/>
            <p:cNvSpPr txBox="1"/>
            <p:nvPr/>
          </p:nvSpPr>
          <p:spPr>
            <a:xfrm rot="20719176">
              <a:off x="5572754" y="510121"/>
              <a:ext cx="1255106" cy="478278"/>
            </a:xfrm>
            <a:prstGeom prst="rect">
              <a:avLst/>
            </a:prstGeom>
          </p:spPr>
          <p:txBody>
            <a:bodyPr wrap="square" rtlCol="0" anchor="t">
              <a:spAutoFit/>
            </a:bodyPr>
            <a:lstStyle/>
            <a:p>
              <a:r>
                <a:rPr lang="en-GB" b="1" dirty="0" smtClean="0">
                  <a:latin typeface="Arial" panose="020B0604020202020204" pitchFamily="34" charset="0"/>
                  <a:cs typeface="Arial" panose="020B0604020202020204" pitchFamily="34" charset="0"/>
                </a:rPr>
                <a:t>NEW!</a:t>
              </a:r>
            </a:p>
          </p:txBody>
        </p:sp>
      </p:grpSp>
    </p:spTree>
    <p:extLst>
      <p:ext uri="{BB962C8B-B14F-4D97-AF65-F5344CB8AC3E}">
        <p14:creationId xmlns:p14="http://schemas.microsoft.com/office/powerpoint/2010/main" val="6770312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62880" y="1600200"/>
            <a:ext cx="8229600" cy="4525963"/>
          </a:xfrm>
        </p:spPr>
        <p:txBody>
          <a:bodyPr/>
          <a:lstStyle/>
          <a:p>
            <a:r>
              <a:rPr lang="de-DE" sz="2800" dirty="0" smtClean="0"/>
              <a:t>Gründe für Überarbeitu</a:t>
            </a:r>
            <a:r>
              <a:rPr lang="de-DE" sz="2800" dirty="0" smtClean="0"/>
              <a:t>ng</a:t>
            </a:r>
            <a:r>
              <a:rPr lang="de-DE" sz="2800" dirty="0" smtClean="0"/>
              <a:t>:</a:t>
            </a:r>
          </a:p>
          <a:p>
            <a:pPr lvl="1"/>
            <a:r>
              <a:rPr lang="de-DE" sz="2000" dirty="0" smtClean="0"/>
              <a:t>Der steigende Marktanteil für Handkreissägen ohne Spaltkeil führt dazu dass diese auch in Maschinentisch eingesetzt werden. Dazu muss es jedoch ein Zubehör “Spaltkeil” geben. In den heutigen MC 200 ist dies nicht einsetzbar.</a:t>
            </a:r>
            <a:endParaRPr lang="de-DE" sz="2000" dirty="0" smtClean="0"/>
          </a:p>
          <a:p>
            <a:pPr marL="457200" lvl="1" indent="0">
              <a:buNone/>
            </a:pPr>
            <a:endParaRPr lang="de-DE" sz="2000" dirty="0" smtClean="0"/>
          </a:p>
          <a:p>
            <a:pPr lvl="1"/>
            <a:r>
              <a:rPr lang="de-DE" sz="2000" dirty="0" smtClean="0"/>
              <a:t>Endverbraucher Rezensionen </a:t>
            </a:r>
            <a:r>
              <a:rPr lang="de-DE" sz="2000" dirty="0" smtClean="0"/>
              <a:t>zeigen verbesserungswürdige Punkte am Produkt auf.(Anschläge/ Tischfläche)</a:t>
            </a:r>
            <a:endParaRPr lang="de-DE" sz="2000" dirty="0" smtClean="0"/>
          </a:p>
          <a:p>
            <a:pPr lvl="1"/>
            <a:endParaRPr lang="de-DE" sz="2400" dirty="0" smtClean="0"/>
          </a:p>
          <a:p>
            <a:pPr lvl="1"/>
            <a:endParaRPr lang="de-DE" dirty="0"/>
          </a:p>
        </p:txBody>
      </p:sp>
      <p:sp>
        <p:nvSpPr>
          <p:cNvPr id="4" name="Titel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dirty="0" smtClean="0"/>
              <a:t>Überblick</a:t>
            </a:r>
            <a:endParaRPr lang="de-DE" dirty="0"/>
          </a:p>
        </p:txBody>
      </p:sp>
    </p:spTree>
    <p:extLst>
      <p:ext uri="{BB962C8B-B14F-4D97-AF65-F5344CB8AC3E}">
        <p14:creationId xmlns:p14="http://schemas.microsoft.com/office/powerpoint/2010/main" val="2405730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Ü</a:t>
            </a:r>
            <a:r>
              <a:rPr lang="en-US" dirty="0" err="1" smtClean="0"/>
              <a:t>berblick</a:t>
            </a:r>
            <a:endParaRPr lang="en-US" dirty="0"/>
          </a:p>
        </p:txBody>
      </p:sp>
      <p:pic>
        <p:nvPicPr>
          <p:cNvPr id="5123" name="Picture 3" descr="F:\Pmms\A_PM _Geraete\PG_1_Werk_und_Maschinentische\1 4 Maschinentische\MC 2500\WOLFCRAFT_MC2500_Studio_Dez_16_12297_final_kl.jpg"/>
          <p:cNvPicPr>
            <a:picLocks noChangeAspect="1" noChangeArrowheads="1"/>
          </p:cNvPicPr>
          <p:nvPr/>
        </p:nvPicPr>
        <p:blipFill rotWithShape="1">
          <a:blip r:embed="rId2">
            <a:extLst>
              <a:ext uri="{28A0092B-C50C-407E-A947-70E740481C1C}">
                <a14:useLocalDpi xmlns:a14="http://schemas.microsoft.com/office/drawing/2010/main" val="0"/>
              </a:ext>
            </a:extLst>
          </a:blip>
          <a:srcRect l="40257" t="29435" r="33070" b="26024"/>
          <a:stretch/>
        </p:blipFill>
        <p:spPr bwMode="auto">
          <a:xfrm>
            <a:off x="986035" y="1507353"/>
            <a:ext cx="2243963" cy="2808312"/>
          </a:xfrm>
          <a:prstGeom prst="rect">
            <a:avLst/>
          </a:prstGeom>
          <a:noFill/>
          <a:ln w="25400">
            <a:solidFill>
              <a:srgbClr val="FFFF00"/>
            </a:solidFill>
          </a:ln>
          <a:extLst>
            <a:ext uri="{909E8E84-426E-40DD-AFC4-6F175D3DCCD1}">
              <a14:hiddenFill xmlns:a14="http://schemas.microsoft.com/office/drawing/2010/main">
                <a:solidFill>
                  <a:srgbClr val="FFFFFF"/>
                </a:solidFill>
              </a14:hiddenFill>
            </a:ext>
          </a:extLst>
        </p:spPr>
      </p:pic>
      <p:pic>
        <p:nvPicPr>
          <p:cNvPr id="5124" name="Picture 4" descr="F:\Pmms\A_PM _Geraete\PG_1_Werk_und_Maschinentische\1 4 Maschinentische\MC 2500\WOLFCRAFT_MC2500_Studio_Dez_16_12308_final_kl.jpg"/>
          <p:cNvPicPr>
            <a:picLocks noChangeAspect="1" noChangeArrowheads="1"/>
          </p:cNvPicPr>
          <p:nvPr/>
        </p:nvPicPr>
        <p:blipFill rotWithShape="1">
          <a:blip r:embed="rId3">
            <a:extLst>
              <a:ext uri="{28A0092B-C50C-407E-A947-70E740481C1C}">
                <a14:useLocalDpi xmlns:a14="http://schemas.microsoft.com/office/drawing/2010/main" val="0"/>
              </a:ext>
            </a:extLst>
          </a:blip>
          <a:srcRect l="31473" t="25172" r="27160" b="21975"/>
          <a:stretch/>
        </p:blipFill>
        <p:spPr bwMode="auto">
          <a:xfrm>
            <a:off x="6012160" y="4509120"/>
            <a:ext cx="2030450" cy="1944216"/>
          </a:xfrm>
          <a:prstGeom prst="rect">
            <a:avLst/>
          </a:prstGeom>
          <a:noFill/>
          <a:ln w="25400">
            <a:solidFill>
              <a:srgbClr val="FFFF00"/>
            </a:solidFill>
          </a:ln>
          <a:extLst>
            <a:ext uri="{909E8E84-426E-40DD-AFC4-6F175D3DCCD1}">
              <a14:hiddenFill xmlns:a14="http://schemas.microsoft.com/office/drawing/2010/main">
                <a:solidFill>
                  <a:srgbClr val="FFFFFF"/>
                </a:solidFill>
              </a14:hiddenFill>
            </a:ext>
          </a:extLst>
        </p:spPr>
      </p:pic>
      <p:pic>
        <p:nvPicPr>
          <p:cNvPr id="5125" name="Picture 5" descr="F:\Pmms\A_PM _Geraete\PG_1_Werk_und_Maschinentische\1 4 Maschinentische\MC 2500\WOLFCRAFT_MC2500_Studio_Dez_16_12313_final_kl.jpg"/>
          <p:cNvPicPr>
            <a:picLocks noChangeAspect="1" noChangeArrowheads="1"/>
          </p:cNvPicPr>
          <p:nvPr/>
        </p:nvPicPr>
        <p:blipFill rotWithShape="1">
          <a:blip r:embed="rId4">
            <a:extLst>
              <a:ext uri="{28A0092B-C50C-407E-A947-70E740481C1C}">
                <a14:useLocalDpi xmlns:a14="http://schemas.microsoft.com/office/drawing/2010/main" val="0"/>
              </a:ext>
            </a:extLst>
          </a:blip>
          <a:srcRect l="36265" t="26878" r="31789" b="15794"/>
          <a:stretch/>
        </p:blipFill>
        <p:spPr bwMode="auto">
          <a:xfrm>
            <a:off x="6012160" y="1520053"/>
            <a:ext cx="2061908" cy="2773044"/>
          </a:xfrm>
          <a:prstGeom prst="rect">
            <a:avLst/>
          </a:prstGeom>
          <a:noFill/>
          <a:ln w="25400">
            <a:solidFill>
              <a:srgbClr val="FFFF00"/>
            </a:solidFill>
          </a:ln>
          <a:extLst>
            <a:ext uri="{909E8E84-426E-40DD-AFC4-6F175D3DCCD1}">
              <a14:hiddenFill xmlns:a14="http://schemas.microsoft.com/office/drawing/2010/main">
                <a:solidFill>
                  <a:srgbClr val="FFFFFF"/>
                </a:solidFill>
              </a14:hiddenFill>
            </a:ext>
          </a:extLst>
        </p:spPr>
      </p:pic>
      <p:pic>
        <p:nvPicPr>
          <p:cNvPr id="5126" name="Picture 6" descr="F:\Pmms\A_PM _Geraete\PG_1_Werk_und_Maschinentische\1 4 Maschinentische\MC 2500\WOLFCRAFT_MC2500_Studio_Dez_16_12389_final_kl.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466" t="16626" r="15793" b="11551"/>
          <a:stretch/>
        </p:blipFill>
        <p:spPr bwMode="auto">
          <a:xfrm>
            <a:off x="986035" y="4509120"/>
            <a:ext cx="2255203" cy="1904394"/>
          </a:xfrm>
          <a:prstGeom prst="rect">
            <a:avLst/>
          </a:prstGeom>
          <a:noFill/>
          <a:ln w="25400">
            <a:solidFill>
              <a:srgbClr val="FFFF00"/>
            </a:solidFill>
          </a:ln>
          <a:extLst>
            <a:ext uri="{909E8E84-426E-40DD-AFC4-6F175D3DCCD1}">
              <a14:hiddenFill xmlns:a14="http://schemas.microsoft.com/office/drawing/2010/main">
                <a:solidFill>
                  <a:srgbClr val="FFFFFF"/>
                </a:solidFill>
              </a14:hiddenFill>
            </a:ext>
          </a:extLst>
        </p:spPr>
      </p:pic>
      <p:pic>
        <p:nvPicPr>
          <p:cNvPr id="5127" name="Picture 7" descr="F:\Pmms\A_PM _Geraete\PG_1_Werk_und_Maschinentische\1 4 Maschinentische\MC 2500\WOLFCRAFT_MC2500_Studio_Dez_16_12397_final_kl.jpg"/>
          <p:cNvPicPr>
            <a:picLocks noChangeAspect="1" noChangeArrowheads="1"/>
          </p:cNvPicPr>
          <p:nvPr/>
        </p:nvPicPr>
        <p:blipFill rotWithShape="1">
          <a:blip r:embed="rId6">
            <a:extLst>
              <a:ext uri="{28A0092B-C50C-407E-A947-70E740481C1C}">
                <a14:useLocalDpi xmlns:a14="http://schemas.microsoft.com/office/drawing/2010/main" val="0"/>
              </a:ext>
            </a:extLst>
          </a:blip>
          <a:srcRect l="38732" t="30731" r="11011" b="17950"/>
          <a:stretch/>
        </p:blipFill>
        <p:spPr bwMode="auto">
          <a:xfrm>
            <a:off x="3375165" y="4509120"/>
            <a:ext cx="2492979" cy="1907704"/>
          </a:xfrm>
          <a:prstGeom prst="rect">
            <a:avLst/>
          </a:prstGeom>
          <a:noFill/>
          <a:ln w="25400">
            <a:solidFill>
              <a:srgbClr val="FFFF00"/>
            </a:solidFill>
          </a:ln>
          <a:extLst>
            <a:ext uri="{909E8E84-426E-40DD-AFC4-6F175D3DCCD1}">
              <a14:hiddenFill xmlns:a14="http://schemas.microsoft.com/office/drawing/2010/main">
                <a:solidFill>
                  <a:srgbClr val="FFFFFF"/>
                </a:solidFill>
              </a14:hiddenFill>
            </a:ext>
          </a:extLst>
        </p:spPr>
      </p:pic>
      <p:pic>
        <p:nvPicPr>
          <p:cNvPr id="5128" name="Picture 8" descr="F:\Pmms\A_PM _Geraete\PG_1_Werk_und_Maschinentische\1 4 Maschinentische\MC 2500\WOLFCRAFT_MC2500_Studio_Dez_16_12393_final_kl.jpg"/>
          <p:cNvPicPr>
            <a:picLocks noChangeAspect="1" noChangeArrowheads="1"/>
          </p:cNvPicPr>
          <p:nvPr/>
        </p:nvPicPr>
        <p:blipFill rotWithShape="1">
          <a:blip r:embed="rId7">
            <a:extLst>
              <a:ext uri="{28A0092B-C50C-407E-A947-70E740481C1C}">
                <a14:useLocalDpi xmlns:a14="http://schemas.microsoft.com/office/drawing/2010/main" val="0"/>
              </a:ext>
            </a:extLst>
          </a:blip>
          <a:srcRect l="42459" t="34668" r="23167" b="13664"/>
          <a:stretch/>
        </p:blipFill>
        <p:spPr bwMode="auto">
          <a:xfrm>
            <a:off x="3385850" y="1496840"/>
            <a:ext cx="2492979" cy="2808312"/>
          </a:xfrm>
          <a:prstGeom prst="rect">
            <a:avLst/>
          </a:prstGeom>
          <a:noFill/>
          <a:ln w="25400">
            <a:solidFill>
              <a:srgbClr val="FFFF00"/>
            </a:solidFill>
          </a:ln>
          <a:extLst>
            <a:ext uri="{909E8E84-426E-40DD-AFC4-6F175D3DCCD1}">
              <a14:hiddenFill xmlns:a14="http://schemas.microsoft.com/office/drawing/2010/main">
                <a:solidFill>
                  <a:srgbClr val="FFFFFF"/>
                </a:solidFill>
              </a14:hiddenFill>
            </a:ext>
          </a:extLst>
        </p:spPr>
      </p:pic>
      <p:grpSp>
        <p:nvGrpSpPr>
          <p:cNvPr id="12" name="Gruppieren 11"/>
          <p:cNvGrpSpPr/>
          <p:nvPr/>
        </p:nvGrpSpPr>
        <p:grpSpPr>
          <a:xfrm rot="342443">
            <a:off x="7147244" y="5797707"/>
            <a:ext cx="1330254" cy="683755"/>
            <a:chOff x="5518971" y="376878"/>
            <a:chExt cx="1654021" cy="708360"/>
          </a:xfrm>
        </p:grpSpPr>
        <p:pic>
          <p:nvPicPr>
            <p:cNvPr id="13" name="Grafik 12"/>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rot="20719176">
              <a:off x="5518971" y="376878"/>
              <a:ext cx="1654021" cy="708360"/>
            </a:xfrm>
            <a:prstGeom prst="rect">
              <a:avLst/>
            </a:prstGeom>
          </p:spPr>
        </p:pic>
        <p:sp>
          <p:nvSpPr>
            <p:cNvPr id="14" name="Textfeld 13"/>
            <p:cNvSpPr txBox="1"/>
            <p:nvPr/>
          </p:nvSpPr>
          <p:spPr>
            <a:xfrm rot="20719176">
              <a:off x="5572754" y="557948"/>
              <a:ext cx="1255106" cy="382622"/>
            </a:xfrm>
            <a:prstGeom prst="rect">
              <a:avLst/>
            </a:prstGeom>
          </p:spPr>
          <p:txBody>
            <a:bodyPr wrap="square" rtlCol="0" anchor="t">
              <a:spAutoFit/>
            </a:bodyPr>
            <a:lstStyle/>
            <a:p>
              <a:r>
                <a:rPr lang="en-GB" b="1" dirty="0" smtClean="0">
                  <a:latin typeface="Arial" panose="020B0604020202020204" pitchFamily="34" charset="0"/>
                  <a:cs typeface="Arial" panose="020B0604020202020204" pitchFamily="34" charset="0"/>
                </a:rPr>
                <a:t>NEU!</a:t>
              </a:r>
              <a:endParaRPr lang="en-GB" b="1" dirty="0" smtClean="0">
                <a:latin typeface="Arial" panose="020B0604020202020204" pitchFamily="34" charset="0"/>
                <a:cs typeface="Arial" panose="020B0604020202020204" pitchFamily="34" charset="0"/>
              </a:endParaRPr>
            </a:p>
          </p:txBody>
        </p:sp>
      </p:grpSp>
      <p:grpSp>
        <p:nvGrpSpPr>
          <p:cNvPr id="16" name="Gruppieren 15"/>
          <p:cNvGrpSpPr/>
          <p:nvPr/>
        </p:nvGrpSpPr>
        <p:grpSpPr>
          <a:xfrm rot="342443">
            <a:off x="1997434" y="3659182"/>
            <a:ext cx="1405479" cy="683755"/>
            <a:chOff x="5502986" y="376878"/>
            <a:chExt cx="1747555" cy="708360"/>
          </a:xfrm>
        </p:grpSpPr>
        <p:pic>
          <p:nvPicPr>
            <p:cNvPr id="17" name="Grafik 16"/>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rot="20719176">
              <a:off x="5518971" y="376878"/>
              <a:ext cx="1654021" cy="708360"/>
            </a:xfrm>
            <a:prstGeom prst="rect">
              <a:avLst/>
            </a:prstGeom>
          </p:spPr>
        </p:pic>
        <p:sp>
          <p:nvSpPr>
            <p:cNvPr id="18" name="Textfeld 17"/>
            <p:cNvSpPr txBox="1"/>
            <p:nvPr/>
          </p:nvSpPr>
          <p:spPr>
            <a:xfrm rot="20719176">
              <a:off x="5502986" y="564475"/>
              <a:ext cx="1747555" cy="350737"/>
            </a:xfrm>
            <a:prstGeom prst="rect">
              <a:avLst/>
            </a:prstGeom>
          </p:spPr>
          <p:txBody>
            <a:bodyPr wrap="square" rtlCol="0" anchor="t">
              <a:spAutoFit/>
            </a:bodyPr>
            <a:lstStyle/>
            <a:p>
              <a:r>
                <a:rPr lang="en-GB" sz="1600" b="1" dirty="0" err="1" smtClean="0">
                  <a:latin typeface="Arial" panose="020B0604020202020204" pitchFamily="34" charset="0"/>
                  <a:cs typeface="Arial" panose="020B0604020202020204" pitchFamily="34" charset="0"/>
                </a:rPr>
                <a:t>Verbessert</a:t>
              </a:r>
              <a:r>
                <a:rPr lang="en-GB" sz="1600" b="1" dirty="0" smtClean="0">
                  <a:latin typeface="Arial" panose="020B0604020202020204" pitchFamily="34" charset="0"/>
                  <a:cs typeface="Arial" panose="020B0604020202020204" pitchFamily="34" charset="0"/>
                </a:rPr>
                <a:t>!</a:t>
              </a:r>
              <a:endParaRPr lang="en-GB" sz="1600" b="1" dirty="0" smtClean="0">
                <a:latin typeface="Arial" panose="020B0604020202020204" pitchFamily="34" charset="0"/>
                <a:cs typeface="Arial" panose="020B0604020202020204" pitchFamily="34" charset="0"/>
              </a:endParaRPr>
            </a:p>
          </p:txBody>
        </p:sp>
      </p:grpSp>
      <p:pic>
        <p:nvPicPr>
          <p:cNvPr id="1026" name="Picture 2" descr="C:\Users\asch\AppData\Local\Temp\XPgrpwise\5882248AWocWOD100138626112F7FD1\6900_HKSB_FKS.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86035" y="4509120"/>
            <a:ext cx="345605" cy="3456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sch\AppData\Local\Temp\XPgrpwise\5882248AWocWOD100138626112F7FD1\6900_STBL.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85850" y="4509120"/>
            <a:ext cx="344006" cy="3440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sch\AppData\Local\Temp\XPgrpwise\5882248AWocWOD100138626112F7FD1\6900_HKSB.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71600" y="1520053"/>
            <a:ext cx="360040" cy="3600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asch\AppData\Local\Temp\XPgrpwise\5882248AWocWOD100138626112F7FD1\6900_Oberfraese.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393563" y="1510631"/>
            <a:ext cx="369462" cy="36946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asch\AppData\Local\Temp\XPgrpwise\5882248AWocWOD100138626112F7FD1\6900_Kappsaege.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03745" y="4509120"/>
            <a:ext cx="344006" cy="344006"/>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uppieren 25"/>
          <p:cNvGrpSpPr/>
          <p:nvPr/>
        </p:nvGrpSpPr>
        <p:grpSpPr>
          <a:xfrm rot="342443">
            <a:off x="4720181" y="3757175"/>
            <a:ext cx="1405479" cy="683755"/>
            <a:chOff x="5502986" y="376878"/>
            <a:chExt cx="1747555" cy="708360"/>
          </a:xfrm>
        </p:grpSpPr>
        <p:pic>
          <p:nvPicPr>
            <p:cNvPr id="27" name="Grafik 26"/>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rot="20719176">
              <a:off x="5518971" y="376878"/>
              <a:ext cx="1654021" cy="708360"/>
            </a:xfrm>
            <a:prstGeom prst="rect">
              <a:avLst/>
            </a:prstGeom>
          </p:spPr>
        </p:pic>
        <p:sp>
          <p:nvSpPr>
            <p:cNvPr id="28" name="Textfeld 27"/>
            <p:cNvSpPr txBox="1"/>
            <p:nvPr/>
          </p:nvSpPr>
          <p:spPr>
            <a:xfrm rot="20719176">
              <a:off x="5502986" y="564475"/>
              <a:ext cx="1747555" cy="350737"/>
            </a:xfrm>
            <a:prstGeom prst="rect">
              <a:avLst/>
            </a:prstGeom>
          </p:spPr>
          <p:txBody>
            <a:bodyPr wrap="square" rtlCol="0" anchor="t">
              <a:spAutoFit/>
            </a:bodyPr>
            <a:lstStyle/>
            <a:p>
              <a:r>
                <a:rPr lang="en-GB" sz="1600" b="1" dirty="0" err="1" smtClean="0">
                  <a:latin typeface="Arial" panose="020B0604020202020204" pitchFamily="34" charset="0"/>
                  <a:cs typeface="Arial" panose="020B0604020202020204" pitchFamily="34" charset="0"/>
                </a:rPr>
                <a:t>Verbessert</a:t>
              </a:r>
              <a:r>
                <a:rPr lang="en-GB" sz="1600" b="1" dirty="0" smtClean="0">
                  <a:latin typeface="Arial" panose="020B0604020202020204" pitchFamily="34" charset="0"/>
                  <a:cs typeface="Arial" panose="020B0604020202020204" pitchFamily="34" charset="0"/>
                </a:rPr>
                <a:t>!</a:t>
              </a:r>
              <a:endParaRPr lang="en-GB" sz="1600" b="1" dirty="0" smtClean="0">
                <a:latin typeface="Arial" panose="020B0604020202020204" pitchFamily="34" charset="0"/>
                <a:cs typeface="Arial" panose="020B0604020202020204" pitchFamily="34" charset="0"/>
              </a:endParaRPr>
            </a:p>
          </p:txBody>
        </p:sp>
      </p:grpSp>
      <p:grpSp>
        <p:nvGrpSpPr>
          <p:cNvPr id="29" name="Gruppieren 28"/>
          <p:cNvGrpSpPr/>
          <p:nvPr/>
        </p:nvGrpSpPr>
        <p:grpSpPr>
          <a:xfrm rot="342443">
            <a:off x="6792591" y="3688084"/>
            <a:ext cx="1405479" cy="683755"/>
            <a:chOff x="5502986" y="376878"/>
            <a:chExt cx="1747555" cy="708360"/>
          </a:xfrm>
        </p:grpSpPr>
        <p:pic>
          <p:nvPicPr>
            <p:cNvPr id="30" name="Grafik 29"/>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rot="20719176">
              <a:off x="5518971" y="376878"/>
              <a:ext cx="1654021" cy="708360"/>
            </a:xfrm>
            <a:prstGeom prst="rect">
              <a:avLst/>
            </a:prstGeom>
          </p:spPr>
        </p:pic>
        <p:sp>
          <p:nvSpPr>
            <p:cNvPr id="31" name="Textfeld 30"/>
            <p:cNvSpPr txBox="1"/>
            <p:nvPr/>
          </p:nvSpPr>
          <p:spPr>
            <a:xfrm rot="20719176">
              <a:off x="5502986" y="564475"/>
              <a:ext cx="1747555" cy="350737"/>
            </a:xfrm>
            <a:prstGeom prst="rect">
              <a:avLst/>
            </a:prstGeom>
          </p:spPr>
          <p:txBody>
            <a:bodyPr wrap="square" rtlCol="0" anchor="t">
              <a:spAutoFit/>
            </a:bodyPr>
            <a:lstStyle/>
            <a:p>
              <a:r>
                <a:rPr lang="en-GB" sz="1600" b="1" dirty="0" err="1" smtClean="0">
                  <a:latin typeface="Arial" panose="020B0604020202020204" pitchFamily="34" charset="0"/>
                  <a:cs typeface="Arial" panose="020B0604020202020204" pitchFamily="34" charset="0"/>
                </a:rPr>
                <a:t>Verbessert</a:t>
              </a:r>
              <a:r>
                <a:rPr lang="en-GB" sz="1600" b="1" dirty="0" smtClean="0">
                  <a:latin typeface="Arial" panose="020B0604020202020204" pitchFamily="34" charset="0"/>
                  <a:cs typeface="Arial" panose="020B0604020202020204" pitchFamily="34" charset="0"/>
                </a:rPr>
                <a:t>!</a:t>
              </a:r>
              <a:endParaRPr lang="en-GB" sz="1600" b="1" dirty="0" smtClean="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771875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Änderungen</a:t>
            </a:r>
            <a:endParaRPr lang="de-DE" dirty="0"/>
          </a:p>
        </p:txBody>
      </p:sp>
      <p:sp>
        <p:nvSpPr>
          <p:cNvPr id="3" name="Inhaltsplatzhalter 2"/>
          <p:cNvSpPr>
            <a:spLocks noGrp="1"/>
          </p:cNvSpPr>
          <p:nvPr>
            <p:ph idx="1"/>
          </p:nvPr>
        </p:nvSpPr>
        <p:spPr>
          <a:xfrm>
            <a:off x="673224" y="1124744"/>
            <a:ext cx="5050904" cy="4525963"/>
          </a:xfrm>
        </p:spPr>
        <p:txBody>
          <a:bodyPr>
            <a:normAutofit/>
          </a:bodyPr>
          <a:lstStyle/>
          <a:p>
            <a:r>
              <a:rPr lang="de-DE" sz="2400" dirty="0" smtClean="0"/>
              <a:t>Drop-in Platte:</a:t>
            </a:r>
          </a:p>
          <a:p>
            <a:pPr lvl="1"/>
            <a:r>
              <a:rPr lang="de-DE" sz="2000" dirty="0" smtClean="0"/>
              <a:t>Modifiziert: Spaltkeile sind so als Zubehör erhältlich</a:t>
            </a:r>
          </a:p>
          <a:p>
            <a:pPr lvl="1"/>
            <a:endParaRPr lang="de-DE" sz="2000" dirty="0" smtClean="0"/>
          </a:p>
          <a:p>
            <a:pPr lvl="1"/>
            <a:endParaRPr lang="de-DE" sz="2000" dirty="0" smtClean="0"/>
          </a:p>
          <a:p>
            <a:pPr lvl="1"/>
            <a:r>
              <a:rPr lang="de-DE" sz="2000" dirty="0" smtClean="0"/>
              <a:t>Neues Design mit ebener Oberfläche. </a:t>
            </a:r>
            <a:r>
              <a:rPr lang="de-DE" sz="1400" dirty="0" smtClean="0"/>
              <a:t>Erhöhte Präzision besonders für Fräsanwendungen</a:t>
            </a:r>
            <a:r>
              <a:rPr lang="de-DE" sz="2000" dirty="0" smtClean="0"/>
              <a:t>. </a:t>
            </a:r>
            <a:r>
              <a:rPr lang="de-DE" sz="1400" dirty="0" smtClean="0"/>
              <a:t>(die alte Version hatte Gummiflächen die über der Platte hervorstanden.)</a:t>
            </a:r>
          </a:p>
          <a:p>
            <a:r>
              <a:rPr lang="de-DE" sz="1800" dirty="0" smtClean="0"/>
              <a:t>Neu konstruierte Schutzhaube</a:t>
            </a:r>
          </a:p>
          <a:p>
            <a:pPr lvl="1"/>
            <a:r>
              <a:rPr lang="de-DE" sz="1400" dirty="0" smtClean="0"/>
              <a:t>Deutlich verbesserte Stabilität. Außerdem kann diese nun an die Sägeblattposition bei 45 ° Schnitten angepasst werden</a:t>
            </a:r>
            <a:endParaRPr lang="de-DE" sz="1400" dirty="0"/>
          </a:p>
        </p:txBody>
      </p:sp>
      <p:pic>
        <p:nvPicPr>
          <p:cNvPr id="2050" name="Picture 2" descr="F:\Pmms\A_PM _Geraete\PG_1_Werk_und_Maschinentische\1 4 Maschinentische\MC 2500\Wolfcraft_MC2500_FS_Studio4249_final_k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1561993"/>
            <a:ext cx="2736304" cy="265909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sch\AppData\Local\Temp\6900000_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5774" y="4221088"/>
            <a:ext cx="3239217" cy="21602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Pmms\A_PM _Geraete\PG_1_Werk_und_Maschinentische\1 4 Maschinentische\MC 2500\WOLFCRAFT_MC2500_Studio_Dez_16_5919_final_kl.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619" t="12465" r="27990" b="42052"/>
          <a:stretch/>
        </p:blipFill>
        <p:spPr bwMode="auto">
          <a:xfrm>
            <a:off x="3995936" y="1916832"/>
            <a:ext cx="1747715" cy="1075518"/>
          </a:xfrm>
          <a:prstGeom prst="rect">
            <a:avLst/>
          </a:prstGeom>
          <a:noFill/>
          <a:ln w="25400">
            <a:solidFill>
              <a:srgbClr val="FFFF00"/>
            </a:solidFill>
          </a:ln>
          <a:extLst>
            <a:ext uri="{909E8E84-426E-40DD-AFC4-6F175D3DCCD1}">
              <a14:hiddenFill xmlns:a14="http://schemas.microsoft.com/office/drawing/2010/main">
                <a:solidFill>
                  <a:srgbClr val="FFFFFF"/>
                </a:solidFill>
              </a14:hiddenFill>
            </a:ext>
          </a:extLst>
        </p:spPr>
      </p:pic>
      <p:pic>
        <p:nvPicPr>
          <p:cNvPr id="7" name="Picture 2" descr="F:\Pmms\A_PM _Geraete\PG_1_Werk_und_Maschinentische\1 4 Maschinentische\MC 2500\Wolfcraft_MC2500_FS_Studio4172_final_kl.jpg"/>
          <p:cNvPicPr>
            <a:picLocks noChangeAspect="1" noChangeArrowheads="1"/>
          </p:cNvPicPr>
          <p:nvPr/>
        </p:nvPicPr>
        <p:blipFill rotWithShape="1">
          <a:blip r:embed="rId5">
            <a:extLst>
              <a:ext uri="{28A0092B-C50C-407E-A947-70E740481C1C}">
                <a14:useLocalDpi xmlns:a14="http://schemas.microsoft.com/office/drawing/2010/main" val="0"/>
              </a:ext>
            </a:extLst>
          </a:blip>
          <a:srcRect r="50107" b="78050"/>
          <a:stretch/>
        </p:blipFill>
        <p:spPr bwMode="auto">
          <a:xfrm>
            <a:off x="1777241" y="5085184"/>
            <a:ext cx="3826185" cy="1656184"/>
          </a:xfrm>
          <a:prstGeom prst="rect">
            <a:avLst/>
          </a:prstGeom>
          <a:noFill/>
          <a:ln w="25400">
            <a:solidFill>
              <a:srgbClr val="FFFF00"/>
            </a:solidFill>
          </a:ln>
          <a:extLst>
            <a:ext uri="{909E8E84-426E-40DD-AFC4-6F175D3DCCD1}">
              <a14:hiddenFill xmlns:a14="http://schemas.microsoft.com/office/drawing/2010/main">
                <a:solidFill>
                  <a:srgbClr val="FFFFFF"/>
                </a:solidFill>
              </a14:hiddenFill>
            </a:ext>
          </a:extLst>
        </p:spPr>
      </p:pic>
      <p:cxnSp>
        <p:nvCxnSpPr>
          <p:cNvPr id="8" name="Gerade Verbindung mit Pfeil 7"/>
          <p:cNvCxnSpPr/>
          <p:nvPr/>
        </p:nvCxnSpPr>
        <p:spPr>
          <a:xfrm>
            <a:off x="2699792" y="1304464"/>
            <a:ext cx="3672408" cy="75638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a:endCxn id="2050" idx="1"/>
          </p:cNvCxnSpPr>
          <p:nvPr/>
        </p:nvCxnSpPr>
        <p:spPr>
          <a:xfrm flipV="1">
            <a:off x="5148064" y="2891541"/>
            <a:ext cx="792088" cy="198282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6" name="Gruppieren 15"/>
          <p:cNvGrpSpPr/>
          <p:nvPr/>
        </p:nvGrpSpPr>
        <p:grpSpPr>
          <a:xfrm rot="342443">
            <a:off x="137287" y="645411"/>
            <a:ext cx="1700713" cy="683755"/>
            <a:chOff x="5518971" y="376878"/>
            <a:chExt cx="1920351" cy="708360"/>
          </a:xfrm>
        </p:grpSpPr>
        <p:pic>
          <p:nvPicPr>
            <p:cNvPr id="17" name="Grafik 1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20719176">
              <a:off x="5518971" y="376878"/>
              <a:ext cx="1654021" cy="708360"/>
            </a:xfrm>
            <a:prstGeom prst="rect">
              <a:avLst/>
            </a:prstGeom>
          </p:spPr>
        </p:pic>
        <p:sp>
          <p:nvSpPr>
            <p:cNvPr id="18" name="Textfeld 17"/>
            <p:cNvSpPr txBox="1"/>
            <p:nvPr/>
          </p:nvSpPr>
          <p:spPr>
            <a:xfrm rot="20719176">
              <a:off x="5562607" y="508264"/>
              <a:ext cx="1876715" cy="350737"/>
            </a:xfrm>
            <a:prstGeom prst="rect">
              <a:avLst/>
            </a:prstGeom>
          </p:spPr>
          <p:txBody>
            <a:bodyPr wrap="square" rtlCol="0" anchor="t">
              <a:spAutoFit/>
            </a:bodyPr>
            <a:lstStyle/>
            <a:p>
              <a:r>
                <a:rPr lang="de-DE" sz="1600" b="1" dirty="0" smtClean="0">
                  <a:latin typeface="Arial" panose="020B0604020202020204" pitchFamily="34" charset="0"/>
                  <a:cs typeface="Arial" panose="020B0604020202020204" pitchFamily="34" charset="0"/>
                </a:rPr>
                <a:t>Verbessert!</a:t>
              </a:r>
              <a:endParaRPr lang="de-DE" sz="1600" b="1" dirty="0" smtClean="0">
                <a:latin typeface="Arial" panose="020B0604020202020204" pitchFamily="34" charset="0"/>
                <a:cs typeface="Arial" panose="020B0604020202020204" pitchFamily="34" charset="0"/>
              </a:endParaRPr>
            </a:p>
          </p:txBody>
        </p:sp>
      </p:grpSp>
      <p:grpSp>
        <p:nvGrpSpPr>
          <p:cNvPr id="22" name="Gruppieren 21"/>
          <p:cNvGrpSpPr/>
          <p:nvPr/>
        </p:nvGrpSpPr>
        <p:grpSpPr>
          <a:xfrm rot="342443">
            <a:off x="55839" y="3621047"/>
            <a:ext cx="1700713" cy="683755"/>
            <a:chOff x="5518971" y="376878"/>
            <a:chExt cx="1920351" cy="708360"/>
          </a:xfrm>
        </p:grpSpPr>
        <p:pic>
          <p:nvPicPr>
            <p:cNvPr id="23" name="Grafik 22"/>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20719176">
              <a:off x="5518971" y="376878"/>
              <a:ext cx="1654021" cy="708360"/>
            </a:xfrm>
            <a:prstGeom prst="rect">
              <a:avLst/>
            </a:prstGeom>
          </p:spPr>
        </p:pic>
        <p:sp>
          <p:nvSpPr>
            <p:cNvPr id="24" name="Textfeld 23"/>
            <p:cNvSpPr txBox="1"/>
            <p:nvPr/>
          </p:nvSpPr>
          <p:spPr>
            <a:xfrm rot="20719176">
              <a:off x="5562607" y="508264"/>
              <a:ext cx="1876715" cy="350737"/>
            </a:xfrm>
            <a:prstGeom prst="rect">
              <a:avLst/>
            </a:prstGeom>
          </p:spPr>
          <p:txBody>
            <a:bodyPr wrap="square" rtlCol="0" anchor="t">
              <a:spAutoFit/>
            </a:bodyPr>
            <a:lstStyle/>
            <a:p>
              <a:r>
                <a:rPr lang="de-DE" sz="1600" b="1" dirty="0" smtClean="0">
                  <a:latin typeface="Arial" panose="020B0604020202020204" pitchFamily="34" charset="0"/>
                  <a:cs typeface="Arial" panose="020B0604020202020204" pitchFamily="34" charset="0"/>
                </a:rPr>
                <a:t>Verbessert!</a:t>
              </a:r>
              <a:endParaRPr lang="de-DE" sz="1600" b="1" dirty="0" smtClean="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927142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Änderungen</a:t>
            </a:r>
            <a:endParaRPr lang="de-DE" dirty="0"/>
          </a:p>
        </p:txBody>
      </p:sp>
      <p:sp>
        <p:nvSpPr>
          <p:cNvPr id="4" name="Inhaltsplatzhalter 2"/>
          <p:cNvSpPr txBox="1">
            <a:spLocks/>
          </p:cNvSpPr>
          <p:nvPr/>
        </p:nvSpPr>
        <p:spPr>
          <a:xfrm>
            <a:off x="673224" y="1124744"/>
            <a:ext cx="565583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2400" dirty="0" smtClean="0"/>
              <a:t>Winkelanschlag:</a:t>
            </a:r>
          </a:p>
          <a:p>
            <a:pPr lvl="1"/>
            <a:r>
              <a:rPr lang="de-DE" sz="2000" dirty="0" smtClean="0"/>
              <a:t>Verbesserte Präzision durch neue Anschlagsführung und neuen Anschlagskanal</a:t>
            </a:r>
          </a:p>
          <a:p>
            <a:pPr lvl="1"/>
            <a:endParaRPr lang="de-DE" sz="2000" dirty="0" smtClean="0"/>
          </a:p>
          <a:p>
            <a:pPr lvl="1"/>
            <a:endParaRPr lang="de-DE" sz="2000" dirty="0" smtClean="0"/>
          </a:p>
          <a:p>
            <a:endParaRPr lang="de-DE" sz="2400" dirty="0" smtClean="0"/>
          </a:p>
          <a:p>
            <a:endParaRPr lang="de-DE" sz="2400" dirty="0" smtClean="0"/>
          </a:p>
          <a:p>
            <a:endParaRPr lang="de-DE" sz="2400" dirty="0" smtClean="0"/>
          </a:p>
          <a:p>
            <a:r>
              <a:rPr lang="de-DE" sz="2400" dirty="0" smtClean="0"/>
              <a:t>Haken zur Aufbewahrung des Zubehörs</a:t>
            </a:r>
          </a:p>
          <a:p>
            <a:endParaRPr lang="de-DE" sz="2400" dirty="0" smtClean="0"/>
          </a:p>
          <a:p>
            <a:pPr lvl="1"/>
            <a:endParaRPr lang="de-DE" sz="2000" dirty="0" smtClean="0"/>
          </a:p>
          <a:p>
            <a:pPr lvl="1"/>
            <a:endParaRPr lang="de-DE" sz="2000" dirty="0" smtClean="0"/>
          </a:p>
          <a:p>
            <a:pPr lvl="1"/>
            <a:endParaRPr lang="de-DE" sz="2000" dirty="0" smtClean="0"/>
          </a:p>
          <a:p>
            <a:pPr lvl="1"/>
            <a:endParaRPr lang="de-DE" sz="2000" dirty="0" smtClean="0"/>
          </a:p>
        </p:txBody>
      </p:sp>
      <p:pic>
        <p:nvPicPr>
          <p:cNvPr id="5" name="Picture 2" descr="F:\Pmms\A_PM _Geraete\PG_1_Werk_und_Maschinentische\1 4 Maschinentische\MC 2500\Wolfcraft_MC2500_FS_Studio4249_final_kl.jpg"/>
          <p:cNvPicPr>
            <a:picLocks noChangeAspect="1" noChangeArrowheads="1"/>
          </p:cNvPicPr>
          <p:nvPr/>
        </p:nvPicPr>
        <p:blipFill rotWithShape="1">
          <a:blip r:embed="rId2">
            <a:extLst>
              <a:ext uri="{28A0092B-C50C-407E-A947-70E740481C1C}">
                <a14:useLocalDpi xmlns:a14="http://schemas.microsoft.com/office/drawing/2010/main" val="0"/>
              </a:ext>
            </a:extLst>
          </a:blip>
          <a:srcRect l="35969" t="12204" r="34712" b="12208"/>
          <a:stretch/>
        </p:blipFill>
        <p:spPr bwMode="auto">
          <a:xfrm>
            <a:off x="6592858" y="1412776"/>
            <a:ext cx="2155606" cy="54006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mit Pfeil 5"/>
          <p:cNvCxnSpPr/>
          <p:nvPr/>
        </p:nvCxnSpPr>
        <p:spPr>
          <a:xfrm>
            <a:off x="1979712" y="2276872"/>
            <a:ext cx="5690949" cy="183620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p:nvPr/>
        </p:nvCxnSpPr>
        <p:spPr>
          <a:xfrm>
            <a:off x="4139952" y="2163589"/>
            <a:ext cx="3384376" cy="61206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2" name="Gruppieren 11"/>
          <p:cNvGrpSpPr/>
          <p:nvPr/>
        </p:nvGrpSpPr>
        <p:grpSpPr>
          <a:xfrm rot="342443">
            <a:off x="137642" y="638285"/>
            <a:ext cx="1557411" cy="683755"/>
            <a:chOff x="5518972" y="376878"/>
            <a:chExt cx="1654021" cy="708360"/>
          </a:xfrm>
        </p:grpSpPr>
        <p:pic>
          <p:nvPicPr>
            <p:cNvPr id="13" name="Grafik 1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0719176">
              <a:off x="5518972" y="376878"/>
              <a:ext cx="1654021" cy="708360"/>
            </a:xfrm>
            <a:prstGeom prst="rect">
              <a:avLst/>
            </a:prstGeom>
          </p:spPr>
        </p:pic>
        <p:sp>
          <p:nvSpPr>
            <p:cNvPr id="14" name="Textfeld 13"/>
            <p:cNvSpPr txBox="1"/>
            <p:nvPr/>
          </p:nvSpPr>
          <p:spPr>
            <a:xfrm rot="20719176">
              <a:off x="5569395" y="552164"/>
              <a:ext cx="1460908" cy="350737"/>
            </a:xfrm>
            <a:prstGeom prst="rect">
              <a:avLst/>
            </a:prstGeom>
          </p:spPr>
          <p:txBody>
            <a:bodyPr wrap="square" rtlCol="0" anchor="t">
              <a:spAutoFit/>
            </a:bodyPr>
            <a:lstStyle/>
            <a:p>
              <a:r>
                <a:rPr lang="de-DE" sz="1600" b="1" dirty="0" smtClean="0">
                  <a:latin typeface="Arial" panose="020B0604020202020204" pitchFamily="34" charset="0"/>
                  <a:cs typeface="Arial" panose="020B0604020202020204" pitchFamily="34" charset="0"/>
                </a:rPr>
                <a:t>verbessert!</a:t>
              </a:r>
              <a:endParaRPr lang="de-DE" sz="1600" b="1" dirty="0" smtClean="0">
                <a:latin typeface="Arial" panose="020B0604020202020204" pitchFamily="34" charset="0"/>
                <a:cs typeface="Arial" panose="020B0604020202020204" pitchFamily="34" charset="0"/>
              </a:endParaRPr>
            </a:p>
          </p:txBody>
        </p:sp>
      </p:grpSp>
      <p:pic>
        <p:nvPicPr>
          <p:cNvPr id="18" name="Picture 2" descr="F:\Pmms\A_PM _Geraete\PG_1_Werk_und_Maschinentische\1 4 Maschinentische\MC 2500\WOLFCRAFT_MC2500_Studio_Dez_16_5966_final_k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832" y="4797152"/>
            <a:ext cx="1356930" cy="1810603"/>
          </a:xfrm>
          <a:prstGeom prst="rect">
            <a:avLst/>
          </a:prstGeom>
          <a:noFill/>
          <a:ln w="25400">
            <a:solidFill>
              <a:srgbClr val="FFFF00"/>
            </a:solidFill>
          </a:ln>
          <a:extLst>
            <a:ext uri="{909E8E84-426E-40DD-AFC4-6F175D3DCCD1}">
              <a14:hiddenFill xmlns:a14="http://schemas.microsoft.com/office/drawing/2010/main">
                <a:solidFill>
                  <a:srgbClr val="FFFFFF"/>
                </a:solidFill>
              </a14:hiddenFill>
            </a:ext>
          </a:extLst>
        </p:spPr>
      </p:pic>
      <p:grpSp>
        <p:nvGrpSpPr>
          <p:cNvPr id="20" name="Gruppieren 19"/>
          <p:cNvGrpSpPr/>
          <p:nvPr/>
        </p:nvGrpSpPr>
        <p:grpSpPr>
          <a:xfrm rot="342443">
            <a:off x="247763" y="2633402"/>
            <a:ext cx="1128685" cy="550078"/>
            <a:chOff x="5518971" y="376878"/>
            <a:chExt cx="1654021" cy="708360"/>
          </a:xfrm>
        </p:grpSpPr>
        <p:pic>
          <p:nvPicPr>
            <p:cNvPr id="21" name="Grafik 2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0719176">
              <a:off x="5518971" y="376878"/>
              <a:ext cx="1654021" cy="708360"/>
            </a:xfrm>
            <a:prstGeom prst="rect">
              <a:avLst/>
            </a:prstGeom>
          </p:spPr>
        </p:pic>
        <p:sp>
          <p:nvSpPr>
            <p:cNvPr id="22" name="Textfeld 21"/>
            <p:cNvSpPr txBox="1"/>
            <p:nvPr/>
          </p:nvSpPr>
          <p:spPr>
            <a:xfrm rot="20719176">
              <a:off x="5572754" y="510121"/>
              <a:ext cx="1255106" cy="478278"/>
            </a:xfrm>
            <a:prstGeom prst="rect">
              <a:avLst/>
            </a:prstGeom>
          </p:spPr>
          <p:txBody>
            <a:bodyPr wrap="square" rtlCol="0" anchor="t">
              <a:spAutoFit/>
            </a:bodyPr>
            <a:lstStyle/>
            <a:p>
              <a:r>
                <a:rPr lang="de-DE" b="1" dirty="0" smtClean="0">
                  <a:latin typeface="Arial" panose="020B0604020202020204" pitchFamily="34" charset="0"/>
                  <a:cs typeface="Arial" panose="020B0604020202020204" pitchFamily="34" charset="0"/>
                </a:rPr>
                <a:t>NEU!</a:t>
              </a:r>
              <a:endParaRPr lang="de-DE" b="1" dirty="0" smtClean="0">
                <a:latin typeface="Arial" panose="020B0604020202020204" pitchFamily="34" charset="0"/>
                <a:cs typeface="Arial" panose="020B0604020202020204" pitchFamily="34" charset="0"/>
              </a:endParaRPr>
            </a:p>
          </p:txBody>
        </p:sp>
      </p:grpSp>
      <p:pic>
        <p:nvPicPr>
          <p:cNvPr id="1026" name="Picture 2" descr="C:\Users\asch\Documents\GroupWise\20370111_Winkelanschla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3745" y="2624675"/>
            <a:ext cx="2212981" cy="1457549"/>
          </a:xfrm>
          <a:prstGeom prst="rect">
            <a:avLst/>
          </a:prstGeom>
          <a:noFill/>
          <a:ln w="25400">
            <a:solidFill>
              <a:srgbClr val="FFFF00"/>
            </a:solidFill>
          </a:ln>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3376726" y="3703202"/>
            <a:ext cx="2952328" cy="738664"/>
          </a:xfrm>
          <a:prstGeom prst="rect">
            <a:avLst/>
          </a:prstGeom>
          <a:noFill/>
        </p:spPr>
        <p:txBody>
          <a:bodyPr wrap="square" rtlCol="0">
            <a:spAutoFit/>
          </a:bodyPr>
          <a:lstStyle/>
          <a:p>
            <a:r>
              <a:rPr lang="de-DE" sz="1400" dirty="0" err="1" smtClean="0"/>
              <a:t>Geläserte</a:t>
            </a:r>
            <a:r>
              <a:rPr lang="de-DE" sz="1400" dirty="0" smtClean="0"/>
              <a:t> Metall-</a:t>
            </a:r>
            <a:r>
              <a:rPr lang="de-DE" sz="1400" dirty="0" err="1" smtClean="0"/>
              <a:t>Führungschiene</a:t>
            </a:r>
            <a:r>
              <a:rPr lang="de-DE" sz="1400" dirty="0" smtClean="0"/>
              <a:t> mit zusätzlichen Gleitelementen zum Spielausgleich</a:t>
            </a:r>
            <a:endParaRPr lang="de-DE" sz="1400" dirty="0"/>
          </a:p>
        </p:txBody>
      </p:sp>
      <p:pic>
        <p:nvPicPr>
          <p:cNvPr id="1027" name="Picture 3" descr="C:\Users\asch\Documents\GroupWise\20370111_Winkelanschlag_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6808" t="21469" r="44487" b="21979"/>
          <a:stretch/>
        </p:blipFill>
        <p:spPr bwMode="auto">
          <a:xfrm>
            <a:off x="3198676" y="2469623"/>
            <a:ext cx="950685" cy="1233579"/>
          </a:xfrm>
          <a:prstGeom prst="rect">
            <a:avLst/>
          </a:prstGeom>
          <a:noFill/>
          <a:ln w="25400">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8551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dirty="0" smtClean="0"/>
              <a:t>Änderungen</a:t>
            </a:r>
            <a:endParaRPr lang="de-DE" dirty="0"/>
          </a:p>
        </p:txBody>
      </p:sp>
      <p:pic>
        <p:nvPicPr>
          <p:cNvPr id="5" name="Picture 2" descr="F:\Pmms\A_PM _Geraete\PG_1_Werk_und_Maschinentische\1 4 Maschinentische\MC 2500\Wolfcraft_MC2500_FS_Studio4249_final_k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482" y="1700808"/>
            <a:ext cx="2736304" cy="26590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asch\AppData\Local\Temp\6900000_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4221088"/>
            <a:ext cx="3239217" cy="2160240"/>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2"/>
          <p:cNvSpPr>
            <a:spLocks noGrp="1"/>
          </p:cNvSpPr>
          <p:nvPr>
            <p:ph idx="1"/>
          </p:nvPr>
        </p:nvSpPr>
        <p:spPr>
          <a:xfrm>
            <a:off x="745232" y="1484784"/>
            <a:ext cx="5050904" cy="4525963"/>
          </a:xfrm>
        </p:spPr>
        <p:txBody>
          <a:bodyPr>
            <a:normAutofit/>
          </a:bodyPr>
          <a:lstStyle/>
          <a:p>
            <a:r>
              <a:rPr lang="de-DE" sz="2400" dirty="0" smtClean="0"/>
              <a:t>Tischoberfläche:</a:t>
            </a:r>
          </a:p>
          <a:p>
            <a:pPr lvl="1"/>
            <a:r>
              <a:rPr lang="de-DE" sz="2000" dirty="0" smtClean="0"/>
              <a:t>Überarbeitetes </a:t>
            </a:r>
            <a:r>
              <a:rPr lang="de-DE" sz="2000" dirty="0" err="1" smtClean="0"/>
              <a:t>Lochbild</a:t>
            </a:r>
            <a:r>
              <a:rPr lang="de-DE" sz="2000" dirty="0" smtClean="0"/>
              <a:t>, so dass </a:t>
            </a:r>
            <a:r>
              <a:rPr lang="de-DE" sz="2000" dirty="0" smtClean="0"/>
              <a:t>zusätzliche Spannwerkzeuge nun über die gesamte Tischbreite verwendet werden können.</a:t>
            </a:r>
            <a:endParaRPr lang="de-DE" sz="2000" dirty="0" smtClean="0"/>
          </a:p>
          <a:p>
            <a:r>
              <a:rPr lang="de-DE" sz="2000" dirty="0" smtClean="0"/>
              <a:t>Löcher und Befestigungsmaterial zur Aufnahme von </a:t>
            </a:r>
            <a:r>
              <a:rPr lang="de-DE" sz="2000" dirty="0" smtClean="0"/>
              <a:t>K</a:t>
            </a:r>
            <a:r>
              <a:rPr lang="de-DE" sz="2000" dirty="0" smtClean="0"/>
              <a:t>app- und Gehrungssägen (</a:t>
            </a:r>
            <a:r>
              <a:rPr lang="de-DE" sz="2000" dirty="0" err="1" smtClean="0"/>
              <a:t>master</a:t>
            </a:r>
            <a:r>
              <a:rPr lang="de-DE" sz="2000" dirty="0" smtClean="0"/>
              <a:t> 700)</a:t>
            </a:r>
          </a:p>
          <a:p>
            <a:pPr lvl="1"/>
            <a:endParaRPr lang="de-DE" sz="2000" dirty="0" smtClean="0"/>
          </a:p>
          <a:p>
            <a:pPr lvl="1"/>
            <a:endParaRPr lang="de-DE" sz="2000" dirty="0" smtClean="0"/>
          </a:p>
        </p:txBody>
      </p:sp>
      <p:pic>
        <p:nvPicPr>
          <p:cNvPr id="3074" name="Picture 2" descr="F:\Pmms\A_PM _Geraete\PG_1_Werk_und_Maschinentische\1 4 Maschinentische\MC 2500\WOLFCRAFT_MC2500_Studio_Dez_16_12308_final_kl.jpg"/>
          <p:cNvPicPr>
            <a:picLocks noChangeAspect="1" noChangeArrowheads="1"/>
          </p:cNvPicPr>
          <p:nvPr/>
        </p:nvPicPr>
        <p:blipFill rotWithShape="1">
          <a:blip r:embed="rId4">
            <a:extLst>
              <a:ext uri="{28A0092B-C50C-407E-A947-70E740481C1C}">
                <a14:useLocalDpi xmlns:a14="http://schemas.microsoft.com/office/drawing/2010/main" val="0"/>
              </a:ext>
            </a:extLst>
          </a:blip>
          <a:srcRect l="32751" t="25598" r="27001" b="25172"/>
          <a:stretch/>
        </p:blipFill>
        <p:spPr bwMode="auto">
          <a:xfrm>
            <a:off x="2699792" y="3861048"/>
            <a:ext cx="2880320" cy="264029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Gerade Verbindung mit Pfeil 8"/>
          <p:cNvCxnSpPr/>
          <p:nvPr/>
        </p:nvCxnSpPr>
        <p:spPr>
          <a:xfrm flipV="1">
            <a:off x="5292080" y="3212976"/>
            <a:ext cx="2232248" cy="151216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5137766" y="2852936"/>
            <a:ext cx="2386562" cy="136815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5" name="Gruppieren 14"/>
          <p:cNvGrpSpPr/>
          <p:nvPr/>
        </p:nvGrpSpPr>
        <p:grpSpPr>
          <a:xfrm rot="342443">
            <a:off x="348083" y="2879446"/>
            <a:ext cx="1128685" cy="550078"/>
            <a:chOff x="5518971" y="376878"/>
            <a:chExt cx="1654021" cy="708360"/>
          </a:xfrm>
        </p:grpSpPr>
        <p:pic>
          <p:nvPicPr>
            <p:cNvPr id="16" name="Grafik 1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20719176">
              <a:off x="5518971" y="376878"/>
              <a:ext cx="1654021" cy="708360"/>
            </a:xfrm>
            <a:prstGeom prst="rect">
              <a:avLst/>
            </a:prstGeom>
          </p:spPr>
        </p:pic>
        <p:sp>
          <p:nvSpPr>
            <p:cNvPr id="17" name="Textfeld 16"/>
            <p:cNvSpPr txBox="1"/>
            <p:nvPr/>
          </p:nvSpPr>
          <p:spPr>
            <a:xfrm rot="20719176">
              <a:off x="5572754" y="510121"/>
              <a:ext cx="1255106" cy="478278"/>
            </a:xfrm>
            <a:prstGeom prst="rect">
              <a:avLst/>
            </a:prstGeom>
          </p:spPr>
          <p:txBody>
            <a:bodyPr wrap="square" rtlCol="0" anchor="t">
              <a:spAutoFit/>
            </a:bodyPr>
            <a:lstStyle/>
            <a:p>
              <a:r>
                <a:rPr lang="de-DE" b="1" dirty="0" smtClean="0">
                  <a:latin typeface="Arial" panose="020B0604020202020204" pitchFamily="34" charset="0"/>
                  <a:cs typeface="Arial" panose="020B0604020202020204" pitchFamily="34" charset="0"/>
                </a:rPr>
                <a:t>NEU!</a:t>
              </a:r>
              <a:endParaRPr lang="de-DE" b="1" dirty="0" smtClean="0">
                <a:latin typeface="Arial" panose="020B0604020202020204" pitchFamily="34" charset="0"/>
                <a:cs typeface="Arial" panose="020B0604020202020204" pitchFamily="34" charset="0"/>
              </a:endParaRPr>
            </a:p>
          </p:txBody>
        </p:sp>
      </p:grpSp>
      <p:grpSp>
        <p:nvGrpSpPr>
          <p:cNvPr id="18" name="Gruppieren 17"/>
          <p:cNvGrpSpPr/>
          <p:nvPr/>
        </p:nvGrpSpPr>
        <p:grpSpPr>
          <a:xfrm rot="342443">
            <a:off x="216299" y="963155"/>
            <a:ext cx="1542491" cy="683755"/>
            <a:chOff x="5518971" y="376878"/>
            <a:chExt cx="1654021" cy="708360"/>
          </a:xfrm>
        </p:grpSpPr>
        <p:pic>
          <p:nvPicPr>
            <p:cNvPr id="19" name="Grafik 1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20719176">
              <a:off x="5518971" y="376878"/>
              <a:ext cx="1654021" cy="708360"/>
            </a:xfrm>
            <a:prstGeom prst="rect">
              <a:avLst/>
            </a:prstGeom>
          </p:spPr>
        </p:pic>
        <p:sp>
          <p:nvSpPr>
            <p:cNvPr id="20" name="Textfeld 19"/>
            <p:cNvSpPr txBox="1"/>
            <p:nvPr/>
          </p:nvSpPr>
          <p:spPr>
            <a:xfrm rot="20719176">
              <a:off x="5569395" y="552163"/>
              <a:ext cx="1460908" cy="350737"/>
            </a:xfrm>
            <a:prstGeom prst="rect">
              <a:avLst/>
            </a:prstGeom>
          </p:spPr>
          <p:txBody>
            <a:bodyPr wrap="square" rtlCol="0" anchor="t">
              <a:spAutoFit/>
            </a:bodyPr>
            <a:lstStyle/>
            <a:p>
              <a:r>
                <a:rPr lang="de-DE" sz="1600" b="1" dirty="0" smtClean="0">
                  <a:latin typeface="Arial" panose="020B0604020202020204" pitchFamily="34" charset="0"/>
                  <a:cs typeface="Arial" panose="020B0604020202020204" pitchFamily="34" charset="0"/>
                </a:rPr>
                <a:t>Verbessert!</a:t>
              </a:r>
              <a:endParaRPr lang="de-DE" sz="1600" b="1" dirty="0" smtClean="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6994540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396552"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dirty="0" smtClean="0"/>
              <a:t>Weitere Änderungen</a:t>
            </a:r>
            <a:endParaRPr lang="de-DE" dirty="0"/>
          </a:p>
        </p:txBody>
      </p:sp>
      <p:sp>
        <p:nvSpPr>
          <p:cNvPr id="5" name="Inhaltsplatzhalter 4"/>
          <p:cNvSpPr>
            <a:spLocks noGrp="1"/>
          </p:cNvSpPr>
          <p:nvPr>
            <p:ph idx="1"/>
          </p:nvPr>
        </p:nvSpPr>
        <p:spPr>
          <a:xfrm>
            <a:off x="683568" y="1600200"/>
            <a:ext cx="8409112" cy="4525963"/>
          </a:xfrm>
        </p:spPr>
        <p:txBody>
          <a:bodyPr>
            <a:normAutofit/>
          </a:bodyPr>
          <a:lstStyle/>
          <a:p>
            <a:r>
              <a:rPr lang="de-DE" sz="2000" dirty="0" smtClean="0"/>
              <a:t>Schnellspanner 6176 sind nicht mehr im Lieferumfang enthalten.</a:t>
            </a:r>
          </a:p>
          <a:p>
            <a:endParaRPr lang="de-DE" sz="2000" dirty="0" smtClean="0"/>
          </a:p>
          <a:p>
            <a:r>
              <a:rPr lang="de-DE" sz="2000" dirty="0" smtClean="0"/>
              <a:t>Beim Umbau von Führungsschiene auf Tischkreissäge muss ein zusätzlicher </a:t>
            </a:r>
            <a:r>
              <a:rPr lang="de-DE" sz="2000" dirty="0" smtClean="0"/>
              <a:t>Montageschritt erfolgen.</a:t>
            </a:r>
            <a:endParaRPr lang="de-DE" sz="2000" dirty="0" smtClean="0"/>
          </a:p>
          <a:p>
            <a:pPr lvl="1"/>
            <a:r>
              <a:rPr lang="de-DE" sz="2000" dirty="0" smtClean="0"/>
              <a:t>Aber Qualität der Anschläge deutlich erhöht.</a:t>
            </a:r>
          </a:p>
          <a:p>
            <a:endParaRPr lang="de-DE" sz="2000" dirty="0" smtClean="0"/>
          </a:p>
          <a:p>
            <a:r>
              <a:rPr lang="de-DE" sz="2000" dirty="0" smtClean="0"/>
              <a:t>Verpackungsänderung: Die Innengestaltung ist in der Wertanmutung verbessert (weniger “loses” Zubehör). </a:t>
            </a:r>
            <a:r>
              <a:rPr lang="de-DE" sz="2000" dirty="0" smtClean="0"/>
              <a:t>Optimierte V</a:t>
            </a:r>
            <a:r>
              <a:rPr lang="de-DE" sz="2000" dirty="0" smtClean="0"/>
              <a:t>erpackungsabmessungen </a:t>
            </a:r>
          </a:p>
          <a:p>
            <a:endParaRPr lang="de-DE" sz="2000" dirty="0" smtClean="0"/>
          </a:p>
          <a:p>
            <a:r>
              <a:rPr lang="de-DE" sz="2000" dirty="0" smtClean="0"/>
              <a:t>Neue Verpackungsabmessungen: 1167 X 783 X 212 mm</a:t>
            </a:r>
          </a:p>
          <a:p>
            <a:endParaRPr lang="de-DE" dirty="0"/>
          </a:p>
        </p:txBody>
      </p:sp>
    </p:spTree>
    <p:extLst>
      <p:ext uri="{BB962C8B-B14F-4D97-AF65-F5344CB8AC3E}">
        <p14:creationId xmlns:p14="http://schemas.microsoft.com/office/powerpoint/2010/main" val="744423938"/>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249</Words>
  <Application>Microsoft Office PowerPoint</Application>
  <PresentationFormat>Bildschirmpräsentation (4:3)</PresentationFormat>
  <Paragraphs>52</Paragraphs>
  <Slides>7</Slides>
  <Notes>0</Notes>
  <HiddenSlides>0</HiddenSlides>
  <MMClips>0</MMClips>
  <ScaleCrop>false</ScaleCrop>
  <HeadingPairs>
    <vt:vector size="4" baseType="variant">
      <vt:variant>
        <vt:lpstr>Design</vt:lpstr>
      </vt:variant>
      <vt:variant>
        <vt:i4>1</vt:i4>
      </vt:variant>
      <vt:variant>
        <vt:lpstr>Folientitel</vt:lpstr>
      </vt:variant>
      <vt:variant>
        <vt:i4>7</vt:i4>
      </vt:variant>
    </vt:vector>
  </HeadingPairs>
  <TitlesOfParts>
    <vt:vector size="8" baseType="lpstr">
      <vt:lpstr>Larissa</vt:lpstr>
      <vt:lpstr>Mastercut 2500</vt:lpstr>
      <vt:lpstr>PowerPoint-Präsentation</vt:lpstr>
      <vt:lpstr>Überblick</vt:lpstr>
      <vt:lpstr>Änderungen</vt:lpstr>
      <vt:lpstr>Änderungen</vt:lpstr>
      <vt:lpstr>PowerPoint-Präsentation</vt:lpstr>
      <vt:lpstr>PowerPoint-Präsentation</vt:lpstr>
    </vt:vector>
  </TitlesOfParts>
  <Company>wolfcraft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Mastercut 2500</dc:title>
  <dc:creator>asch</dc:creator>
  <cp:lastModifiedBy>asch</cp:lastModifiedBy>
  <cp:revision>22</cp:revision>
  <dcterms:created xsi:type="dcterms:W3CDTF">2017-01-19T10:50:23Z</dcterms:created>
  <dcterms:modified xsi:type="dcterms:W3CDTF">2017-01-23T15:45:45Z</dcterms:modified>
</cp:coreProperties>
</file>